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entation.xml" ContentType="application/vnd.openxmlformats-officedocument.presentationml.presentation.main+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4" r:id="rId6"/>
    <p:sldId id="260"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customXml" Target="../customXml/item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E8A1-6DA8-4496-BCE8-03ED561CC4E5}"/>
              </a:ext>
            </a:extLst>
          </p:cNvPr>
          <p:cNvSpPr>
            <a:spLocks noGrp="1"/>
          </p:cNvSpPr>
          <p:nvPr>
            <p:ph type="ctrTitle"/>
          </p:nvPr>
        </p:nvSpPr>
        <p:spPr>
          <a:xfrm>
            <a:off x="838200" y="365760"/>
            <a:ext cx="10515600" cy="2890202"/>
          </a:xfrm>
        </p:spPr>
        <p:txBody>
          <a:bodyPr anchor="b">
            <a:normAutofit/>
          </a:bodyPr>
          <a:lstStyle>
            <a:lvl1pPr algn="l">
              <a:defRPr sz="6600"/>
            </a:lvl1pPr>
          </a:lstStyle>
          <a:p>
            <a:r>
              <a:rPr lang="en-US" dirty="0"/>
              <a:t>Click to edit Master title style</a:t>
            </a:r>
          </a:p>
        </p:txBody>
      </p:sp>
      <p:sp>
        <p:nvSpPr>
          <p:cNvPr id="3" name="Subtitle 2">
            <a:extLst>
              <a:ext uri="{FF2B5EF4-FFF2-40B4-BE49-F238E27FC236}">
                <a16:creationId xmlns:a16="http://schemas.microsoft.com/office/drawing/2014/main" id="{3EB24CCC-3D44-4BB5-AA35-A21607EF69A4}"/>
              </a:ext>
            </a:extLst>
          </p:cNvPr>
          <p:cNvSpPr>
            <a:spLocks noGrp="1"/>
          </p:cNvSpPr>
          <p:nvPr>
            <p:ph type="subTitle" idx="1"/>
          </p:nvPr>
        </p:nvSpPr>
        <p:spPr>
          <a:xfrm>
            <a:off x="838200" y="3506150"/>
            <a:ext cx="10515600" cy="248348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01F80F6-1855-44E9-BA95-5E00A06E786D}"/>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5" name="Footer Placeholder 4">
            <a:extLst>
              <a:ext uri="{FF2B5EF4-FFF2-40B4-BE49-F238E27FC236}">
                <a16:creationId xmlns:a16="http://schemas.microsoft.com/office/drawing/2014/main" id="{873D7FFD-570A-4968-B943-AF87BB67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CE6A8-0665-4714-B241-6AFBA8C6F8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190449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26EC-DC54-4882-9D58-F201EA25C4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804E7C-4CBA-49AF-B24C-1A1FF51C21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3C727-C0C7-4BBA-9CF5-6C1FAC76B10C}"/>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5" name="Footer Placeholder 4">
            <a:extLst>
              <a:ext uri="{FF2B5EF4-FFF2-40B4-BE49-F238E27FC236}">
                <a16:creationId xmlns:a16="http://schemas.microsoft.com/office/drawing/2014/main" id="{34603986-C5B4-4956-AC6F-4F36186B8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5F941-E847-4C51-97D6-21066B26EB26}"/>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4573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0338D2-D9EE-4B67-97C1-08ABD574530B}"/>
              </a:ext>
            </a:extLst>
          </p:cNvPr>
          <p:cNvSpPr>
            <a:spLocks noGrp="1"/>
          </p:cNvSpPr>
          <p:nvPr>
            <p:ph type="title" orient="vert"/>
          </p:nvPr>
        </p:nvSpPr>
        <p:spPr>
          <a:xfrm>
            <a:off x="7353848" y="365125"/>
            <a:ext cx="3999952"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74B1422-6C1E-4422-80E8-34B0092FBF05}"/>
              </a:ext>
            </a:extLst>
          </p:cNvPr>
          <p:cNvSpPr>
            <a:spLocks noGrp="1"/>
          </p:cNvSpPr>
          <p:nvPr>
            <p:ph type="body" orient="vert" idx="1"/>
          </p:nvPr>
        </p:nvSpPr>
        <p:spPr>
          <a:xfrm>
            <a:off x="838200" y="365125"/>
            <a:ext cx="626546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C8B53C-3084-4BC0-A80E-DB41C04C6258}"/>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5" name="Footer Placeholder 4">
            <a:extLst>
              <a:ext uri="{FF2B5EF4-FFF2-40B4-BE49-F238E27FC236}">
                <a16:creationId xmlns:a16="http://schemas.microsoft.com/office/drawing/2014/main" id="{8276BFDE-DC70-4A6E-90B8-337FC4725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3578F-39AE-4F6F-9614-32EF672E616D}"/>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605586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A8A8-ECDA-4018-ABB4-CC22892BE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0AE7C-51AF-4F0E-B5A3-8C7E1026C274}"/>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5F28C09-A717-49AB-B60E-433BC469258F}"/>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5" name="Footer Placeholder 4">
            <a:extLst>
              <a:ext uri="{FF2B5EF4-FFF2-40B4-BE49-F238E27FC236}">
                <a16:creationId xmlns:a16="http://schemas.microsoft.com/office/drawing/2014/main" id="{1D11A47A-6E5A-4754-8B43-9CE556160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CA1EB-7AC7-4F86-90C0-AA980D88722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682643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5957-C46F-4F17-BC8C-6507E676E916}"/>
              </a:ext>
            </a:extLst>
          </p:cNvPr>
          <p:cNvSpPr>
            <a:spLocks noGrp="1"/>
          </p:cNvSpPr>
          <p:nvPr>
            <p:ph type="title"/>
          </p:nvPr>
        </p:nvSpPr>
        <p:spPr>
          <a:xfrm>
            <a:off x="831850" y="365760"/>
            <a:ext cx="10515600" cy="3827868"/>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8D9661B-6633-4C8B-8B9C-E514DF851D3E}"/>
              </a:ext>
            </a:extLst>
          </p:cNvPr>
          <p:cNvSpPr>
            <a:spLocks noGrp="1"/>
          </p:cNvSpPr>
          <p:nvPr>
            <p:ph type="body" idx="1"/>
          </p:nvPr>
        </p:nvSpPr>
        <p:spPr>
          <a:xfrm>
            <a:off x="831850" y="4443817"/>
            <a:ext cx="10515600" cy="1645834"/>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B6274BF-C1CD-4709-B0A0-E9407DBEA73C}"/>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5" name="Footer Placeholder 4">
            <a:extLst>
              <a:ext uri="{FF2B5EF4-FFF2-40B4-BE49-F238E27FC236}">
                <a16:creationId xmlns:a16="http://schemas.microsoft.com/office/drawing/2014/main" id="{CC9ADB94-0A5B-4B56-B0B1-1FF5580A4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A668A-35AE-4CDF-AC4C-2BEEA9EE80F8}"/>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061285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F1FD-0E96-4963-9F09-92861572BB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79E5F0-B650-4AFF-B90E-23B378684D66}"/>
              </a:ext>
            </a:extLst>
          </p:cNvPr>
          <p:cNvSpPr>
            <a:spLocks noGrp="1"/>
          </p:cNvSpPr>
          <p:nvPr>
            <p:ph sz="half" idx="1"/>
          </p:nvPr>
        </p:nvSpPr>
        <p:spPr>
          <a:xfrm>
            <a:off x="838200" y="1940876"/>
            <a:ext cx="5181600" cy="423608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2D1747B-302D-476E-8F4F-E4B114C6624E}"/>
              </a:ext>
            </a:extLst>
          </p:cNvPr>
          <p:cNvSpPr>
            <a:spLocks noGrp="1"/>
          </p:cNvSpPr>
          <p:nvPr>
            <p:ph sz="half" idx="2"/>
          </p:nvPr>
        </p:nvSpPr>
        <p:spPr>
          <a:xfrm>
            <a:off x="6172200" y="1940876"/>
            <a:ext cx="5181600" cy="4236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0577D-22F7-4958-BB3D-6C9265EA1964}"/>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6" name="Footer Placeholder 5">
            <a:extLst>
              <a:ext uri="{FF2B5EF4-FFF2-40B4-BE49-F238E27FC236}">
                <a16:creationId xmlns:a16="http://schemas.microsoft.com/office/drawing/2014/main" id="{71EC5B46-A8FB-4683-9618-3F6E07383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887BD-93E9-4181-9D7F-940C3E1730FF}"/>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172540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3D79-FA27-4567-9032-AF722733E1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77C1BF-703F-4992-BB0C-EB1E579C7410}"/>
              </a:ext>
            </a:extLst>
          </p:cNvPr>
          <p:cNvSpPr>
            <a:spLocks noGrp="1"/>
          </p:cNvSpPr>
          <p:nvPr>
            <p:ph type="body" idx="1"/>
          </p:nvPr>
        </p:nvSpPr>
        <p:spPr>
          <a:xfrm>
            <a:off x="839788" y="1951823"/>
            <a:ext cx="5157787"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2B2FCE1-6DC0-43B5-8016-89FD4AF5ABD2}"/>
              </a:ext>
            </a:extLst>
          </p:cNvPr>
          <p:cNvSpPr>
            <a:spLocks noGrp="1"/>
          </p:cNvSpPr>
          <p:nvPr>
            <p:ph sz="half" idx="2"/>
          </p:nvPr>
        </p:nvSpPr>
        <p:spPr>
          <a:xfrm>
            <a:off x="839788" y="2954741"/>
            <a:ext cx="5157787" cy="32349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62FED7A-67D0-43CC-889A-25F8849647F1}"/>
              </a:ext>
            </a:extLst>
          </p:cNvPr>
          <p:cNvSpPr>
            <a:spLocks noGrp="1"/>
          </p:cNvSpPr>
          <p:nvPr>
            <p:ph type="body" sz="quarter" idx="3"/>
          </p:nvPr>
        </p:nvSpPr>
        <p:spPr>
          <a:xfrm>
            <a:off x="6172200" y="1951823"/>
            <a:ext cx="5183188"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731C176-48F2-44EC-B3A2-A144403D57FB}"/>
              </a:ext>
            </a:extLst>
          </p:cNvPr>
          <p:cNvSpPr>
            <a:spLocks noGrp="1"/>
          </p:cNvSpPr>
          <p:nvPr>
            <p:ph sz="quarter" idx="4"/>
          </p:nvPr>
        </p:nvSpPr>
        <p:spPr>
          <a:xfrm>
            <a:off x="6172200" y="2954741"/>
            <a:ext cx="5183188" cy="323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187B8-AC48-4FE7-8658-8A31E37311F6}"/>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8" name="Footer Placeholder 7">
            <a:extLst>
              <a:ext uri="{FF2B5EF4-FFF2-40B4-BE49-F238E27FC236}">
                <a16:creationId xmlns:a16="http://schemas.microsoft.com/office/drawing/2014/main" id="{7CCAB465-E22E-45DC-89C9-406121BC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9D1CF-F964-4405-8677-5F9E2A02878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328819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453-DD0F-41C0-8F4A-5DC343F5EB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E6313-506F-4456-B3D9-D9655538F9FB}"/>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4" name="Footer Placeholder 3">
            <a:extLst>
              <a:ext uri="{FF2B5EF4-FFF2-40B4-BE49-F238E27FC236}">
                <a16:creationId xmlns:a16="http://schemas.microsoft.com/office/drawing/2014/main" id="{E8F26068-7707-41EC-93EF-A24CAF8FFD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9C8A3C-8C01-4039-B47B-57D8497587A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560934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892633-8C77-419D-B24D-2B3D44DBA556}"/>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3" name="Footer Placeholder 2">
            <a:extLst>
              <a:ext uri="{FF2B5EF4-FFF2-40B4-BE49-F238E27FC236}">
                <a16:creationId xmlns:a16="http://schemas.microsoft.com/office/drawing/2014/main" id="{FD149D59-0A88-4A14-A740-4CCD9B526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3DEF9-802F-444E-92D2-397862EEAB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24769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3C20-3881-4F15-94F7-9D7B9F9E357A}"/>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Content Placeholder 2">
            <a:extLst>
              <a:ext uri="{FF2B5EF4-FFF2-40B4-BE49-F238E27FC236}">
                <a16:creationId xmlns:a16="http://schemas.microsoft.com/office/drawing/2014/main" id="{B268F40F-6C2A-48EC-8F16-DA179A1DA375}"/>
              </a:ext>
            </a:extLst>
          </p:cNvPr>
          <p:cNvSpPr>
            <a:spLocks noGrp="1"/>
          </p:cNvSpPr>
          <p:nvPr>
            <p:ph idx="1"/>
          </p:nvPr>
        </p:nvSpPr>
        <p:spPr>
          <a:xfrm>
            <a:off x="5554638" y="457201"/>
            <a:ext cx="5800749"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6736B7E-D33D-48C7-97AC-5C0D9874FE53}"/>
              </a:ext>
            </a:extLst>
          </p:cNvPr>
          <p:cNvSpPr>
            <a:spLocks noGrp="1"/>
          </p:cNvSpPr>
          <p:nvPr>
            <p:ph type="body" sz="half" idx="2"/>
          </p:nvPr>
        </p:nvSpPr>
        <p:spPr>
          <a:xfrm>
            <a:off x="839788" y="3657600"/>
            <a:ext cx="4343400" cy="2211387"/>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E9149BC5-FF58-463A-B4FA-F0F912F1234F}"/>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6" name="Footer Placeholder 5">
            <a:extLst>
              <a:ext uri="{FF2B5EF4-FFF2-40B4-BE49-F238E27FC236}">
                <a16:creationId xmlns:a16="http://schemas.microsoft.com/office/drawing/2014/main" id="{947072D7-4A2A-407F-A084-6AE8DD0016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D4C41C-C368-475C-BDC1-DC5B29C7800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75250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67B0-865B-44ED-9DFE-36C73B0C8B43}"/>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Picture Placeholder 2">
            <a:extLst>
              <a:ext uri="{FF2B5EF4-FFF2-40B4-BE49-F238E27FC236}">
                <a16:creationId xmlns:a16="http://schemas.microsoft.com/office/drawing/2014/main" id="{B73C5CF7-138A-437C-9E0A-FF4179970319}"/>
              </a:ext>
            </a:extLst>
          </p:cNvPr>
          <p:cNvSpPr>
            <a:spLocks noGrp="1"/>
          </p:cNvSpPr>
          <p:nvPr>
            <p:ph type="pic" idx="1"/>
          </p:nvPr>
        </p:nvSpPr>
        <p:spPr>
          <a:xfrm>
            <a:off x="5561462" y="457201"/>
            <a:ext cx="5793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117822-7770-4117-96A2-8D2FF0A01044}"/>
              </a:ext>
            </a:extLst>
          </p:cNvPr>
          <p:cNvSpPr>
            <a:spLocks noGrp="1"/>
          </p:cNvSpPr>
          <p:nvPr>
            <p:ph type="body" sz="half" idx="2"/>
          </p:nvPr>
        </p:nvSpPr>
        <p:spPr>
          <a:xfrm>
            <a:off x="839788" y="3664424"/>
            <a:ext cx="4343400" cy="2204564"/>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11295030-39C7-4814-A766-1A3E094EBA15}"/>
              </a:ext>
            </a:extLst>
          </p:cNvPr>
          <p:cNvSpPr>
            <a:spLocks noGrp="1"/>
          </p:cNvSpPr>
          <p:nvPr>
            <p:ph type="dt" sz="half" idx="10"/>
          </p:nvPr>
        </p:nvSpPr>
        <p:spPr/>
        <p:txBody>
          <a:bodyPr/>
          <a:lstStyle/>
          <a:p>
            <a:fld id="{FD2766A6-3C10-4AB8-86A1-BB1F0CDA7EFE}" type="datetimeFigureOut">
              <a:rPr lang="en-US" smtClean="0"/>
              <a:t>10/22/2023</a:t>
            </a:fld>
            <a:endParaRPr lang="en-US"/>
          </a:p>
        </p:txBody>
      </p:sp>
      <p:sp>
        <p:nvSpPr>
          <p:cNvPr id="6" name="Footer Placeholder 5">
            <a:extLst>
              <a:ext uri="{FF2B5EF4-FFF2-40B4-BE49-F238E27FC236}">
                <a16:creationId xmlns:a16="http://schemas.microsoft.com/office/drawing/2014/main" id="{B91F02CD-DC87-47B6-96C4-F6470B1D8F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CFF531-02C2-4C1D-A692-7040378066C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353248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818BD-D734-48A1-8CC0-609D11E5560E}"/>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F9D215A-D2A1-4903-A905-F8B06EF41B4F}"/>
              </a:ext>
            </a:extLst>
          </p:cNvPr>
          <p:cNvSpPr>
            <a:spLocks noGrp="1"/>
          </p:cNvSpPr>
          <p:nvPr>
            <p:ph type="body" idx="1"/>
          </p:nvPr>
        </p:nvSpPr>
        <p:spPr>
          <a:xfrm>
            <a:off x="838200" y="1940875"/>
            <a:ext cx="10515600" cy="423608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42B88A-7A1D-4AA1-8536-28DC13DBA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D2766A6-3C10-4AB8-86A1-BB1F0CDA7EFE}" type="datetimeFigureOut">
              <a:rPr lang="en-US" smtClean="0"/>
              <a:pPr/>
              <a:t>10/22/2023</a:t>
            </a:fld>
            <a:endParaRPr lang="en-US" dirty="0"/>
          </a:p>
        </p:txBody>
      </p:sp>
      <p:sp>
        <p:nvSpPr>
          <p:cNvPr id="5" name="Footer Placeholder 4">
            <a:extLst>
              <a:ext uri="{FF2B5EF4-FFF2-40B4-BE49-F238E27FC236}">
                <a16:creationId xmlns:a16="http://schemas.microsoft.com/office/drawing/2014/main" id="{B37FE925-0C4B-4BAE-9799-3A9D46D92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ADAD54-E5C5-4D48-8592-BB22F0A8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224934110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00000"/>
        </a:lnSpc>
        <a:spcBef>
          <a:spcPct val="0"/>
        </a:spcBef>
        <a:buNone/>
        <a:defRPr lang="en-US" sz="5400" kern="1200" smtClean="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p:titleStyle>
    <p:bodyStyle>
      <a:lvl1pPr marL="228600" indent="-228600" algn="l" defTabSz="914400" rtl="0" eaLnBrk="1" latinLnBrk="0" hangingPunct="1">
        <a:lnSpc>
          <a:spcPct val="110000"/>
        </a:lnSpc>
        <a:spcBef>
          <a:spcPts val="10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tx2"/>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1.jpg" /><Relationship Id="rId4" Type="http://schemas.openxmlformats.org/officeDocument/2006/relationships/image" Target="../media/image2.png" /></Relationships>
</file>

<file path=ppt/slides/_rels/slide8.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D8A8D11-DB51-43C0-8618-65C820DB4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5A3B9D-F668-BB5A-1311-F91727C53953}"/>
              </a:ext>
            </a:extLst>
          </p:cNvPr>
          <p:cNvSpPr>
            <a:spLocks noGrp="1"/>
          </p:cNvSpPr>
          <p:nvPr>
            <p:ph type="ctrTitle"/>
          </p:nvPr>
        </p:nvSpPr>
        <p:spPr>
          <a:xfrm>
            <a:off x="688929" y="2300292"/>
            <a:ext cx="4937107" cy="2257415"/>
          </a:xfrm>
        </p:spPr>
        <p:txBody>
          <a:bodyPr anchor="t">
            <a:normAutofit/>
          </a:bodyPr>
          <a:lstStyle/>
          <a:p>
            <a:r>
              <a:rPr lang="en-ZA" dirty="0"/>
              <a:t>MVP – </a:t>
            </a:r>
            <a:br>
              <a:rPr lang="en-ZA" dirty="0"/>
            </a:br>
            <a:r>
              <a:rPr lang="en-ZA" dirty="0"/>
              <a:t>DUT ASSIST</a:t>
            </a:r>
          </a:p>
        </p:txBody>
      </p:sp>
      <p:sp>
        <p:nvSpPr>
          <p:cNvPr id="3" name="Subtitle 2">
            <a:extLst>
              <a:ext uri="{FF2B5EF4-FFF2-40B4-BE49-F238E27FC236}">
                <a16:creationId xmlns:a16="http://schemas.microsoft.com/office/drawing/2014/main" id="{DB4BCFAE-3C38-8238-B939-A3DC7A1733E5}"/>
              </a:ext>
            </a:extLst>
          </p:cNvPr>
          <p:cNvSpPr>
            <a:spLocks noGrp="1"/>
          </p:cNvSpPr>
          <p:nvPr>
            <p:ph type="subTitle" idx="1"/>
          </p:nvPr>
        </p:nvSpPr>
        <p:spPr>
          <a:xfrm>
            <a:off x="838200" y="5255098"/>
            <a:ext cx="4638567" cy="943376"/>
          </a:xfrm>
        </p:spPr>
        <p:txBody>
          <a:bodyPr>
            <a:normAutofit/>
          </a:bodyPr>
          <a:lstStyle/>
          <a:p>
            <a:r>
              <a:rPr lang="en-ZA" dirty="0"/>
              <a:t>XBCAD7319 – XBCAD7329</a:t>
            </a:r>
          </a:p>
        </p:txBody>
      </p:sp>
      <p:pic>
        <p:nvPicPr>
          <p:cNvPr id="7" name="Picture 6" descr="A blue background with white text&#10;&#10;Description automatically generated">
            <a:extLst>
              <a:ext uri="{FF2B5EF4-FFF2-40B4-BE49-F238E27FC236}">
                <a16:creationId xmlns:a16="http://schemas.microsoft.com/office/drawing/2014/main" id="{70BD6916-BCEA-E19D-A449-F1D857845D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1" y="682617"/>
            <a:ext cx="5492766" cy="5492766"/>
          </a:xfrm>
          <a:prstGeom prst="rect">
            <a:avLst/>
          </a:prstGeom>
        </p:spPr>
      </p:pic>
    </p:spTree>
    <p:extLst>
      <p:ext uri="{BB962C8B-B14F-4D97-AF65-F5344CB8AC3E}">
        <p14:creationId xmlns:p14="http://schemas.microsoft.com/office/powerpoint/2010/main" val="256475526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C2900-5916-B2CB-AD79-365701A2EBDC}"/>
              </a:ext>
            </a:extLst>
          </p:cNvPr>
          <p:cNvSpPr>
            <a:spLocks noGrp="1"/>
          </p:cNvSpPr>
          <p:nvPr>
            <p:ph type="ctrTitle"/>
          </p:nvPr>
        </p:nvSpPr>
        <p:spPr>
          <a:xfrm>
            <a:off x="838200" y="365760"/>
            <a:ext cx="10515600" cy="1043162"/>
          </a:xfrm>
        </p:spPr>
        <p:txBody>
          <a:bodyPr>
            <a:normAutofit fontScale="90000"/>
          </a:bodyPr>
          <a:lstStyle/>
          <a:p>
            <a:r>
              <a:rPr lang="en-ZA" dirty="0"/>
              <a:t>AGENDA</a:t>
            </a:r>
          </a:p>
        </p:txBody>
      </p:sp>
      <p:sp>
        <p:nvSpPr>
          <p:cNvPr id="3" name="Subtitle 2">
            <a:extLst>
              <a:ext uri="{FF2B5EF4-FFF2-40B4-BE49-F238E27FC236}">
                <a16:creationId xmlns:a16="http://schemas.microsoft.com/office/drawing/2014/main" id="{DB9B2DBD-1861-C57E-D286-3E6DF6BE627C}"/>
              </a:ext>
            </a:extLst>
          </p:cNvPr>
          <p:cNvSpPr>
            <a:spLocks noGrp="1"/>
          </p:cNvSpPr>
          <p:nvPr>
            <p:ph type="subTitle" idx="1"/>
          </p:nvPr>
        </p:nvSpPr>
        <p:spPr>
          <a:xfrm>
            <a:off x="922176" y="1873292"/>
            <a:ext cx="10515600" cy="4434201"/>
          </a:xfrm>
        </p:spPr>
        <p:txBody>
          <a:bodyPr>
            <a:normAutofit/>
          </a:bodyPr>
          <a:lstStyle/>
          <a:p>
            <a:pPr algn="l">
              <a:buFont typeface="Arial" panose="020B0604020202020204" pitchFamily="34" charset="0"/>
              <a:buChar char="•"/>
            </a:pPr>
            <a:r>
              <a:rPr lang="en-GB" sz="3200" b="1" i="0" dirty="0">
                <a:effectLst/>
                <a:latin typeface="Bahnschrift" panose="020B0502040204020203" pitchFamily="34" charset="0"/>
              </a:rPr>
              <a:t>Introduction</a:t>
            </a:r>
          </a:p>
          <a:p>
            <a:pPr algn="l">
              <a:buFont typeface="Arial" panose="020B0604020202020204" pitchFamily="34" charset="0"/>
              <a:buChar char="•"/>
            </a:pPr>
            <a:r>
              <a:rPr lang="en-GB" sz="3200" b="1" i="0" dirty="0">
                <a:effectLst/>
                <a:latin typeface="Bahnschrift" panose="020B0502040204020203" pitchFamily="34" charset="0"/>
              </a:rPr>
              <a:t>Problem Statement</a:t>
            </a:r>
          </a:p>
          <a:p>
            <a:pPr algn="l">
              <a:buFont typeface="Arial" panose="020B0604020202020204" pitchFamily="34" charset="0"/>
              <a:buChar char="•"/>
            </a:pPr>
            <a:r>
              <a:rPr lang="en-GB" sz="3200" b="1" i="0" dirty="0">
                <a:effectLst/>
                <a:latin typeface="Bahnschrift" panose="020B0502040204020203" pitchFamily="34" charset="0"/>
              </a:rPr>
              <a:t>MVP Scope</a:t>
            </a:r>
          </a:p>
          <a:p>
            <a:pPr algn="l">
              <a:buFont typeface="Arial" panose="020B0604020202020204" pitchFamily="34" charset="0"/>
              <a:buChar char="•"/>
            </a:pPr>
            <a:r>
              <a:rPr lang="en-GB" sz="3200" b="1" i="0" dirty="0">
                <a:effectLst/>
                <a:latin typeface="Bahnschrift" panose="020B0502040204020203" pitchFamily="34" charset="0"/>
              </a:rPr>
              <a:t>MVP Demonstration</a:t>
            </a:r>
          </a:p>
          <a:p>
            <a:pPr algn="l">
              <a:buFont typeface="Arial" panose="020B0604020202020204" pitchFamily="34" charset="0"/>
              <a:buChar char="•"/>
            </a:pPr>
            <a:r>
              <a:rPr lang="en-GB" sz="3200" b="1" i="0" dirty="0">
                <a:effectLst/>
                <a:latin typeface="Bahnschrift" panose="020B0502040204020203" pitchFamily="34" charset="0"/>
              </a:rPr>
              <a:t>Next Steps</a:t>
            </a:r>
          </a:p>
          <a:p>
            <a:pPr algn="l">
              <a:buFont typeface="Arial" panose="020B0604020202020204" pitchFamily="34" charset="0"/>
              <a:buChar char="•"/>
            </a:pPr>
            <a:r>
              <a:rPr lang="en-GB" sz="3200" b="1" i="0" dirty="0">
                <a:effectLst/>
                <a:latin typeface="Bahnschrift" panose="020B0502040204020203" pitchFamily="34" charset="0"/>
              </a:rPr>
              <a:t>Closing</a:t>
            </a:r>
          </a:p>
          <a:p>
            <a:endParaRPr lang="en-ZA" sz="3200" b="1" dirty="0">
              <a:latin typeface="Bahnschrift" panose="020B0502040204020203" pitchFamily="34" charset="0"/>
            </a:endParaRPr>
          </a:p>
        </p:txBody>
      </p:sp>
      <p:pic>
        <p:nvPicPr>
          <p:cNvPr id="4" name="Picture 3" descr="A blue background with white text&#10;&#10;Description automatically generated">
            <a:extLst>
              <a:ext uri="{FF2B5EF4-FFF2-40B4-BE49-F238E27FC236}">
                <a16:creationId xmlns:a16="http://schemas.microsoft.com/office/drawing/2014/main" id="{4BB16E5A-AF9C-F46D-F1D3-485FDC9AE3D8}"/>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133062139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F9150-2802-91F6-6558-6E23D816B548}"/>
              </a:ext>
            </a:extLst>
          </p:cNvPr>
          <p:cNvSpPr>
            <a:spLocks noGrp="1"/>
          </p:cNvSpPr>
          <p:nvPr>
            <p:ph type="title"/>
          </p:nvPr>
        </p:nvSpPr>
        <p:spPr/>
        <p:txBody>
          <a:bodyPr/>
          <a:lstStyle/>
          <a:p>
            <a:r>
              <a:rPr lang="en-ZA" dirty="0"/>
              <a:t>Introduction</a:t>
            </a:r>
          </a:p>
        </p:txBody>
      </p:sp>
      <p:sp>
        <p:nvSpPr>
          <p:cNvPr id="3" name="Content Placeholder 2">
            <a:extLst>
              <a:ext uri="{FF2B5EF4-FFF2-40B4-BE49-F238E27FC236}">
                <a16:creationId xmlns:a16="http://schemas.microsoft.com/office/drawing/2014/main" id="{83A25A18-5F3F-DE86-1409-53411FFB2D64}"/>
              </a:ext>
            </a:extLst>
          </p:cNvPr>
          <p:cNvSpPr>
            <a:spLocks noGrp="1"/>
          </p:cNvSpPr>
          <p:nvPr>
            <p:ph idx="1"/>
          </p:nvPr>
        </p:nvSpPr>
        <p:spPr/>
        <p:txBody>
          <a:bodyPr>
            <a:normAutofit/>
          </a:bodyPr>
          <a:lstStyle/>
          <a:p>
            <a:pPr algn="l"/>
            <a:r>
              <a:rPr lang="en-GB" dirty="0">
                <a:solidFill>
                  <a:srgbClr val="374151"/>
                </a:solidFill>
                <a:latin typeface="Söhne"/>
              </a:rPr>
              <a:t>T</a:t>
            </a:r>
            <a:r>
              <a:rPr lang="en-GB" b="0" i="0" dirty="0">
                <a:solidFill>
                  <a:srgbClr val="374151"/>
                </a:solidFill>
                <a:effectLst/>
                <a:latin typeface="Söhne"/>
              </a:rPr>
              <a:t>he Minimum Viable Product (MVP) for DUT Assist—a solution designed to revolutionize the way student queries are addressed and support requests at DUT. </a:t>
            </a:r>
          </a:p>
          <a:p>
            <a:pPr algn="l"/>
            <a:r>
              <a:rPr lang="en-GB" b="0" i="0" dirty="0">
                <a:solidFill>
                  <a:srgbClr val="374151"/>
                </a:solidFill>
                <a:effectLst/>
                <a:latin typeface="Söhne"/>
              </a:rPr>
              <a:t>DUT has always been committed to providing the best possible educational experience for students. As part of ongoing efforts to enhance student satisfaction and streamline administrative processes, we embarked on a journey to create a tailored solution that directly addresses the needs of students. In our increasingly digital world, students are looking for efficient and user-friendly ways to seek assistance and get answers to their questions.</a:t>
            </a:r>
            <a:r>
              <a:rPr lang="en-GB" dirty="0">
                <a:solidFill>
                  <a:srgbClr val="374151"/>
                </a:solidFill>
                <a:latin typeface="Söhne"/>
              </a:rPr>
              <a:t> D</a:t>
            </a:r>
            <a:r>
              <a:rPr lang="en-GB" b="0" i="0" dirty="0">
                <a:solidFill>
                  <a:srgbClr val="374151"/>
                </a:solidFill>
                <a:effectLst/>
                <a:latin typeface="Söhne"/>
              </a:rPr>
              <a:t>UT </a:t>
            </a:r>
            <a:r>
              <a:rPr lang="en-GB" dirty="0">
                <a:solidFill>
                  <a:srgbClr val="374151"/>
                </a:solidFill>
                <a:latin typeface="Söhne"/>
              </a:rPr>
              <a:t>Assist </a:t>
            </a:r>
            <a:r>
              <a:rPr lang="en-GB" b="0" i="0" dirty="0">
                <a:solidFill>
                  <a:srgbClr val="374151"/>
                </a:solidFill>
                <a:effectLst/>
                <a:latin typeface="Söhne"/>
              </a:rPr>
              <a:t>represents the response to this challenge. This MVP marks the initial step in this transformation.</a:t>
            </a:r>
          </a:p>
          <a:p>
            <a:pPr algn="l"/>
            <a:r>
              <a:rPr lang="en-GB" b="0" i="0" dirty="0">
                <a:solidFill>
                  <a:srgbClr val="374151"/>
                </a:solidFill>
                <a:effectLst/>
                <a:latin typeface="Söhne"/>
              </a:rPr>
              <a:t>We believe that DUT Assist will not only improve the student experience but also empower staff members to better serve the student community. It's a testament to their commitment to innovation and dedication to delivering practical solutions.</a:t>
            </a:r>
          </a:p>
          <a:p>
            <a:pPr marL="0" indent="0">
              <a:buNone/>
            </a:pPr>
            <a:endParaRPr lang="en-ZA" dirty="0"/>
          </a:p>
        </p:txBody>
      </p:sp>
      <p:pic>
        <p:nvPicPr>
          <p:cNvPr id="5" name="Picture 4" descr="A blue background with white text&#10;&#10;Description automatically generated">
            <a:extLst>
              <a:ext uri="{FF2B5EF4-FFF2-40B4-BE49-F238E27FC236}">
                <a16:creationId xmlns:a16="http://schemas.microsoft.com/office/drawing/2014/main" id="{75498F1B-07F3-FAD7-515C-8578534C093C}"/>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05092940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7A80-626C-9EEA-E914-B2C65E2616D2}"/>
              </a:ext>
            </a:extLst>
          </p:cNvPr>
          <p:cNvSpPr>
            <a:spLocks noGrp="1"/>
          </p:cNvSpPr>
          <p:nvPr>
            <p:ph type="title"/>
          </p:nvPr>
        </p:nvSpPr>
        <p:spPr/>
        <p:txBody>
          <a:bodyPr/>
          <a:lstStyle/>
          <a:p>
            <a:r>
              <a:rPr lang="en-ZA" dirty="0"/>
              <a:t>Problem Statement</a:t>
            </a:r>
          </a:p>
        </p:txBody>
      </p:sp>
      <p:sp>
        <p:nvSpPr>
          <p:cNvPr id="3" name="Content Placeholder 2">
            <a:extLst>
              <a:ext uri="{FF2B5EF4-FFF2-40B4-BE49-F238E27FC236}">
                <a16:creationId xmlns:a16="http://schemas.microsoft.com/office/drawing/2014/main" id="{0620655C-2410-6A29-6598-8191A137730D}"/>
              </a:ext>
            </a:extLst>
          </p:cNvPr>
          <p:cNvSpPr>
            <a:spLocks noGrp="1"/>
          </p:cNvSpPr>
          <p:nvPr>
            <p:ph idx="1"/>
          </p:nvPr>
        </p:nvSpPr>
        <p:spPr/>
        <p:txBody>
          <a:bodyPr>
            <a:normAutofit lnSpcReduction="10000"/>
          </a:bodyPr>
          <a:lstStyle/>
          <a:p>
            <a:pPr algn="l"/>
            <a:r>
              <a:rPr lang="en-GB" b="0" i="0" dirty="0">
                <a:effectLst/>
                <a:latin typeface="Söhne"/>
              </a:rPr>
              <a:t>At DUT, the process of addressing and resolving student queries and support requests has become increasingly cumbersome and less efficient. The current system relies heavily on manual interventions, email correspondence, and dispersed communication channels, leading to several critical issues:</a:t>
            </a:r>
          </a:p>
          <a:p>
            <a:pPr algn="l">
              <a:buFont typeface="+mj-lt"/>
              <a:buAutoNum type="arabicPeriod"/>
            </a:pPr>
            <a:r>
              <a:rPr lang="en-GB" b="1" i="0" dirty="0">
                <a:effectLst/>
                <a:latin typeface="Söhne"/>
              </a:rPr>
              <a:t>Lack of Centralized Tracking:</a:t>
            </a:r>
            <a:r>
              <a:rPr lang="en-GB" b="0" i="0" dirty="0">
                <a:effectLst/>
                <a:latin typeface="Söhne"/>
              </a:rPr>
              <a:t> There is no centralized system for tracking and managing student inquiries, making it challenging to ensure timely responses and resolution.</a:t>
            </a:r>
          </a:p>
          <a:p>
            <a:pPr algn="l">
              <a:buFont typeface="+mj-lt"/>
              <a:buAutoNum type="arabicPeriod"/>
            </a:pPr>
            <a:r>
              <a:rPr lang="en-GB" b="1" i="0" dirty="0">
                <a:effectLst/>
                <a:latin typeface="Söhne"/>
              </a:rPr>
              <a:t>Reduced Student Satisfaction:</a:t>
            </a:r>
            <a:r>
              <a:rPr lang="en-GB" b="0" i="0" dirty="0">
                <a:effectLst/>
                <a:latin typeface="Söhne"/>
              </a:rPr>
              <a:t> Prolonged response times and difficulties in tracking the status of queries have led to declining student satisfaction and frustration with the support services provided</a:t>
            </a:r>
            <a:r>
              <a:rPr lang="en-GB" dirty="0">
                <a:latin typeface="Söhne"/>
              </a:rPr>
              <a:t>.</a:t>
            </a:r>
          </a:p>
          <a:p>
            <a:pPr algn="l">
              <a:buFont typeface="+mj-lt"/>
              <a:buAutoNum type="arabicPeriod"/>
            </a:pPr>
            <a:r>
              <a:rPr lang="en-GB" b="1" i="0" dirty="0">
                <a:effectLst/>
                <a:latin typeface="Söhne"/>
              </a:rPr>
              <a:t>Limited Visibility:</a:t>
            </a:r>
            <a:r>
              <a:rPr lang="en-GB" b="0" i="0" dirty="0">
                <a:effectLst/>
                <a:latin typeface="Söhne"/>
              </a:rPr>
              <a:t> Administrators and support staff lack a comprehensive view of student issues, hindering their ability to identify recurring problems, trends, or opportunities for process improvement.</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EFB6A5D8-026F-7A44-DED6-CC4B99E1EE65}"/>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63376682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7A80-626C-9EEA-E914-B2C65E2616D2}"/>
              </a:ext>
            </a:extLst>
          </p:cNvPr>
          <p:cNvSpPr>
            <a:spLocks noGrp="1"/>
          </p:cNvSpPr>
          <p:nvPr>
            <p:ph type="title"/>
          </p:nvPr>
        </p:nvSpPr>
        <p:spPr/>
        <p:txBody>
          <a:bodyPr/>
          <a:lstStyle/>
          <a:p>
            <a:r>
              <a:rPr lang="en-ZA" dirty="0"/>
              <a:t>Problem Statement</a:t>
            </a:r>
          </a:p>
        </p:txBody>
      </p:sp>
      <p:sp>
        <p:nvSpPr>
          <p:cNvPr id="3" name="Content Placeholder 2">
            <a:extLst>
              <a:ext uri="{FF2B5EF4-FFF2-40B4-BE49-F238E27FC236}">
                <a16:creationId xmlns:a16="http://schemas.microsoft.com/office/drawing/2014/main" id="{0620655C-2410-6A29-6598-8191A137730D}"/>
              </a:ext>
            </a:extLst>
          </p:cNvPr>
          <p:cNvSpPr>
            <a:spLocks noGrp="1"/>
          </p:cNvSpPr>
          <p:nvPr>
            <p:ph idx="1"/>
          </p:nvPr>
        </p:nvSpPr>
        <p:spPr/>
        <p:txBody>
          <a:bodyPr>
            <a:normAutofit/>
          </a:bodyPr>
          <a:lstStyle/>
          <a:p>
            <a:r>
              <a:rPr lang="en-GB" b="0" i="0" dirty="0">
                <a:effectLst/>
                <a:latin typeface="Söhne"/>
              </a:rPr>
              <a:t>To address these challenges, DUT recognizes the urgent need for a modernized and centralized Student Ticketing System. This system aims to provide students with a streamlined platform to submit queries and requests while empowering staff with efficient tools for tracking, managing, and responding to these inquiries. The objective is to enhance the overall student experience, optimize administrative processes, and foster a more responsive and proactive support ecosystem at DUT.</a:t>
            </a:r>
            <a:endParaRPr lang="en-ZA" dirty="0"/>
          </a:p>
        </p:txBody>
      </p:sp>
      <p:pic>
        <p:nvPicPr>
          <p:cNvPr id="4" name="Picture 3" descr="A blue background with white text&#10;&#10;Description automatically generated">
            <a:extLst>
              <a:ext uri="{FF2B5EF4-FFF2-40B4-BE49-F238E27FC236}">
                <a16:creationId xmlns:a16="http://schemas.microsoft.com/office/drawing/2014/main" id="{EFB6A5D8-026F-7A44-DED6-CC4B99E1EE65}"/>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7062145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03D94-7A94-9665-6C5E-7270943B6E14}"/>
              </a:ext>
            </a:extLst>
          </p:cNvPr>
          <p:cNvSpPr>
            <a:spLocks noGrp="1"/>
          </p:cNvSpPr>
          <p:nvPr>
            <p:ph type="title"/>
          </p:nvPr>
        </p:nvSpPr>
        <p:spPr/>
        <p:txBody>
          <a:bodyPr/>
          <a:lstStyle/>
          <a:p>
            <a:r>
              <a:rPr lang="en-ZA" dirty="0"/>
              <a:t>MVP Scope – Sprint 1</a:t>
            </a:r>
          </a:p>
        </p:txBody>
      </p:sp>
      <p:sp>
        <p:nvSpPr>
          <p:cNvPr id="3" name="Content Placeholder 2">
            <a:extLst>
              <a:ext uri="{FF2B5EF4-FFF2-40B4-BE49-F238E27FC236}">
                <a16:creationId xmlns:a16="http://schemas.microsoft.com/office/drawing/2014/main" id="{A29A4BA4-353B-7355-9075-7033AF15B36C}"/>
              </a:ext>
            </a:extLst>
          </p:cNvPr>
          <p:cNvSpPr>
            <a:spLocks noGrp="1"/>
          </p:cNvSpPr>
          <p:nvPr>
            <p:ph idx="1"/>
          </p:nvPr>
        </p:nvSpPr>
        <p:spPr/>
        <p:txBody>
          <a:bodyPr>
            <a:normAutofit fontScale="92500" lnSpcReduction="10000"/>
          </a:bodyPr>
          <a:lstStyle/>
          <a:p>
            <a:pPr algn="l">
              <a:buFont typeface="+mj-lt"/>
              <a:buAutoNum type="arabicPeriod"/>
            </a:pPr>
            <a:r>
              <a:rPr lang="en-GB" b="1" i="0" dirty="0">
                <a:solidFill>
                  <a:srgbClr val="374151"/>
                </a:solidFill>
                <a:effectLst/>
                <a:latin typeface="Söhne"/>
              </a:rPr>
              <a:t>User Registration and Authentication:</a:t>
            </a:r>
            <a:endParaRPr lang="en-GB" b="0" i="0" dirty="0">
              <a:solidFill>
                <a:srgbClr val="374151"/>
              </a:solidFill>
              <a:effectLst/>
              <a:latin typeface="Söhne"/>
            </a:endParaRPr>
          </a:p>
          <a:p>
            <a:pPr lvl="1"/>
            <a:r>
              <a:rPr lang="en-GB" b="0" i="0" dirty="0">
                <a:solidFill>
                  <a:srgbClr val="374151"/>
                </a:solidFill>
                <a:effectLst/>
                <a:latin typeface="Söhne"/>
              </a:rPr>
              <a:t>Allow students and staff to register for accounts.</a:t>
            </a:r>
          </a:p>
          <a:p>
            <a:pPr lvl="1"/>
            <a:r>
              <a:rPr lang="en-GB" b="0" i="0" dirty="0">
                <a:solidFill>
                  <a:srgbClr val="374151"/>
                </a:solidFill>
                <a:effectLst/>
                <a:latin typeface="Söhne"/>
              </a:rPr>
              <a:t>Implement a secure login/authentication system.</a:t>
            </a:r>
          </a:p>
          <a:p>
            <a:pPr algn="l">
              <a:buFont typeface="+mj-lt"/>
              <a:buAutoNum type="arabicPeriod"/>
            </a:pPr>
            <a:r>
              <a:rPr lang="en-GB" b="1" i="0" dirty="0">
                <a:solidFill>
                  <a:srgbClr val="374151"/>
                </a:solidFill>
                <a:effectLst/>
                <a:latin typeface="Söhne"/>
              </a:rPr>
              <a:t>Ticket Submission:</a:t>
            </a:r>
            <a:endParaRPr lang="en-GB" b="0" i="0" dirty="0">
              <a:solidFill>
                <a:srgbClr val="374151"/>
              </a:solidFill>
              <a:effectLst/>
              <a:latin typeface="Söhne"/>
            </a:endParaRPr>
          </a:p>
          <a:p>
            <a:pPr lvl="1"/>
            <a:r>
              <a:rPr lang="en-GB" b="0" i="0" dirty="0">
                <a:solidFill>
                  <a:srgbClr val="374151"/>
                </a:solidFill>
                <a:effectLst/>
                <a:latin typeface="Söhne"/>
              </a:rPr>
              <a:t>Create a user-friendly form for students to submit support tickets.</a:t>
            </a:r>
          </a:p>
          <a:p>
            <a:pPr lvl="1"/>
            <a:r>
              <a:rPr lang="en-GB" b="0" i="0" dirty="0">
                <a:solidFill>
                  <a:srgbClr val="374151"/>
                </a:solidFill>
                <a:effectLst/>
                <a:latin typeface="Söhne"/>
              </a:rPr>
              <a:t>Include fields for ticket title, category (e.g., academic, technical, administrative), and a detailed description of the issue.</a:t>
            </a:r>
          </a:p>
          <a:p>
            <a:pPr marL="0" indent="0" algn="l">
              <a:buNone/>
            </a:pPr>
            <a:r>
              <a:rPr lang="en-GB" b="1" i="0" dirty="0">
                <a:solidFill>
                  <a:srgbClr val="374151"/>
                </a:solidFill>
                <a:effectLst/>
                <a:latin typeface="Söhne"/>
              </a:rPr>
              <a:t>3. Basic Ticket Management:</a:t>
            </a:r>
            <a:endParaRPr lang="en-GB" b="0" i="0" dirty="0">
              <a:solidFill>
                <a:srgbClr val="374151"/>
              </a:solidFill>
              <a:effectLst/>
              <a:latin typeface="Söhne"/>
            </a:endParaRPr>
          </a:p>
          <a:p>
            <a:pPr algn="l">
              <a:buFont typeface="Arial" panose="020B0604020202020204" pitchFamily="34" charset="0"/>
              <a:buChar char="•"/>
            </a:pPr>
            <a:r>
              <a:rPr lang="en-GB" b="0" i="0" dirty="0">
                <a:solidFill>
                  <a:srgbClr val="374151"/>
                </a:solidFill>
                <a:effectLst/>
                <a:latin typeface="Söhne"/>
              </a:rPr>
              <a:t>Allow support staff to assign tickets to specific departments or individuals responsible for resolving them.</a:t>
            </a:r>
          </a:p>
          <a:p>
            <a:pPr algn="l">
              <a:buFont typeface="Arial" panose="020B0604020202020204" pitchFamily="34" charset="0"/>
              <a:buChar char="•"/>
            </a:pPr>
            <a:r>
              <a:rPr lang="en-GB" b="0" i="0" dirty="0">
                <a:solidFill>
                  <a:srgbClr val="374151"/>
                </a:solidFill>
                <a:effectLst/>
                <a:latin typeface="Söhne"/>
              </a:rPr>
              <a:t>Implement basic status updates (e.g., changing a ticket's status from open to in progress and from in progress to resolved).</a:t>
            </a:r>
          </a:p>
          <a:p>
            <a:pPr marL="742950" lvl="1" indent="-285750" algn="l">
              <a:buFont typeface="+mj-lt"/>
              <a:buAutoNum type="arabicPeriod"/>
            </a:pPr>
            <a:endParaRPr lang="en-GB" b="0" i="0" dirty="0">
              <a:solidFill>
                <a:srgbClr val="374151"/>
              </a:solidFill>
              <a:effectLst/>
              <a:latin typeface="Söhne"/>
            </a:endParaRPr>
          </a:p>
          <a:p>
            <a:pPr marL="0" indent="0">
              <a:buNone/>
            </a:pPr>
            <a:endParaRPr lang="en-ZA" dirty="0"/>
          </a:p>
        </p:txBody>
      </p:sp>
      <p:pic>
        <p:nvPicPr>
          <p:cNvPr id="4" name="Picture 3" descr="A blue background with white text&#10;&#10;Description automatically generated">
            <a:extLst>
              <a:ext uri="{FF2B5EF4-FFF2-40B4-BE49-F238E27FC236}">
                <a16:creationId xmlns:a16="http://schemas.microsoft.com/office/drawing/2014/main" id="{6C3B475E-8A4D-AFFF-595E-45A050F80FC6}"/>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389362419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6C122A-0671-A4F2-31AE-CC9B2C1C0A4F}"/>
              </a:ext>
            </a:extLst>
          </p:cNvPr>
          <p:cNvSpPr>
            <a:spLocks noGrp="1"/>
          </p:cNvSpPr>
          <p:nvPr>
            <p:ph type="title"/>
          </p:nvPr>
        </p:nvSpPr>
        <p:spPr>
          <a:xfrm>
            <a:off x="838200" y="596644"/>
            <a:ext cx="6319746" cy="1185503"/>
          </a:xfrm>
        </p:spPr>
        <p:txBody>
          <a:bodyPr vert="horz" lIns="91440" tIns="45720" rIns="91440" bIns="45720" rtlCol="0" anchor="ctr">
            <a:normAutofit/>
          </a:bodyPr>
          <a:lstStyle/>
          <a:p>
            <a:r>
              <a:rPr lang="en-US" sz="6600" dirty="0"/>
              <a:t>MVP Demo</a:t>
            </a:r>
          </a:p>
        </p:txBody>
      </p:sp>
      <p:sp>
        <p:nvSpPr>
          <p:cNvPr id="3" name="Content Placeholder 2">
            <a:extLst>
              <a:ext uri="{FF2B5EF4-FFF2-40B4-BE49-F238E27FC236}">
                <a16:creationId xmlns:a16="http://schemas.microsoft.com/office/drawing/2014/main" id="{71E4CBE6-AC99-EC55-6AAD-A110B90C5B0A}"/>
              </a:ext>
            </a:extLst>
          </p:cNvPr>
          <p:cNvSpPr>
            <a:spLocks noGrp="1"/>
          </p:cNvSpPr>
          <p:nvPr>
            <p:ph idx="1"/>
          </p:nvPr>
        </p:nvSpPr>
        <p:spPr>
          <a:xfrm>
            <a:off x="838200" y="1544372"/>
            <a:ext cx="6787958" cy="834419"/>
          </a:xfrm>
        </p:spPr>
        <p:txBody>
          <a:bodyPr vert="horz" lIns="91440" tIns="45720" rIns="91440" bIns="45720" rtlCol="0" anchor="ctr">
            <a:normAutofit/>
          </a:bodyPr>
          <a:lstStyle/>
          <a:p>
            <a:r>
              <a:rPr lang="en-US" sz="2400" dirty="0"/>
              <a:t>A short clip of the progress so far – press play</a:t>
            </a:r>
          </a:p>
        </p:txBody>
      </p:sp>
      <p:pic>
        <p:nvPicPr>
          <p:cNvPr id="5" name="Demo vid" descr="A screenshot of a computer&#10;&#10;Description automatically generated">
            <a:hlinkClick r:id="" action="ppaction://media"/>
            <a:extLst>
              <a:ext uri="{FF2B5EF4-FFF2-40B4-BE49-F238E27FC236}">
                <a16:creationId xmlns:a16="http://schemas.microsoft.com/office/drawing/2014/main" id="{DE7F2FB8-0C83-9EDC-A70B-8B3C3C0DF12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1351" y="2525860"/>
            <a:ext cx="7012710" cy="3944649"/>
          </a:xfrm>
          <a:prstGeom prst="rect">
            <a:avLst/>
          </a:prstGeom>
        </p:spPr>
      </p:pic>
      <p:pic>
        <p:nvPicPr>
          <p:cNvPr id="4" name="Picture 3" descr="A blue background with white text&#10;&#10;Description automatically generated">
            <a:extLst>
              <a:ext uri="{FF2B5EF4-FFF2-40B4-BE49-F238E27FC236}">
                <a16:creationId xmlns:a16="http://schemas.microsoft.com/office/drawing/2014/main" id="{2EEA68D2-02AE-CA87-ED8C-B5F467EBC6DF}"/>
              </a:ext>
            </a:extLst>
          </p:cNvPr>
          <p:cNvPicPr>
            <a:picLocks noChangeAspect="1"/>
          </p:cNvPicPr>
          <p:nvPr/>
        </p:nvPicPr>
        <p:blipFill rotWithShape="1">
          <a:blip r:embed="rId5">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8568751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246C-23F4-87CF-2308-D5825ADDE201}"/>
              </a:ext>
            </a:extLst>
          </p:cNvPr>
          <p:cNvSpPr>
            <a:spLocks noGrp="1"/>
          </p:cNvSpPr>
          <p:nvPr>
            <p:ph type="ctrTitle"/>
          </p:nvPr>
        </p:nvSpPr>
        <p:spPr>
          <a:xfrm>
            <a:off x="838200" y="365760"/>
            <a:ext cx="10515600" cy="1173791"/>
          </a:xfrm>
        </p:spPr>
        <p:txBody>
          <a:bodyPr/>
          <a:lstStyle/>
          <a:p>
            <a:r>
              <a:rPr lang="en-ZA" dirty="0"/>
              <a:t>Next Steps</a:t>
            </a:r>
          </a:p>
        </p:txBody>
      </p:sp>
      <p:sp>
        <p:nvSpPr>
          <p:cNvPr id="3" name="Subtitle 2">
            <a:extLst>
              <a:ext uri="{FF2B5EF4-FFF2-40B4-BE49-F238E27FC236}">
                <a16:creationId xmlns:a16="http://schemas.microsoft.com/office/drawing/2014/main" id="{8AA0E8E1-666F-391D-56F7-E6D6A0547DA8}"/>
              </a:ext>
            </a:extLst>
          </p:cNvPr>
          <p:cNvSpPr>
            <a:spLocks noGrp="1"/>
          </p:cNvSpPr>
          <p:nvPr>
            <p:ph type="subTitle" idx="1"/>
          </p:nvPr>
        </p:nvSpPr>
        <p:spPr>
          <a:xfrm>
            <a:off x="838200" y="1912775"/>
            <a:ext cx="10515600" cy="4282136"/>
          </a:xfrm>
        </p:spPr>
        <p:txBody>
          <a:bodyPr>
            <a:normAutofit fontScale="77500" lnSpcReduction="20000"/>
          </a:bodyPr>
          <a:lstStyle/>
          <a:p>
            <a:pPr algn="l">
              <a:buFont typeface="+mj-lt"/>
              <a:buAutoNum type="arabicPeriod"/>
            </a:pPr>
            <a:r>
              <a:rPr lang="en-GB" b="1" i="0" dirty="0">
                <a:effectLst/>
                <a:latin typeface="Söhne"/>
              </a:rPr>
              <a:t>User Testing and Feedback:</a:t>
            </a:r>
            <a:r>
              <a:rPr lang="en-GB" b="0" i="0" dirty="0">
                <a:effectLst/>
                <a:latin typeface="Söhne"/>
              </a:rPr>
              <a:t> Gather feedback from students and staff who use the MVP. Understand their experiences and any issues they encounter. Use this feedback to make improvements and prioritize necessary changes.</a:t>
            </a:r>
          </a:p>
          <a:p>
            <a:pPr algn="l">
              <a:buFont typeface="+mj-lt"/>
              <a:buAutoNum type="arabicPeriod"/>
            </a:pPr>
            <a:r>
              <a:rPr lang="en-GB" b="1" i="0" dirty="0">
                <a:effectLst/>
                <a:latin typeface="Söhne"/>
              </a:rPr>
              <a:t>Bug Fixing and Quality Assurance:</a:t>
            </a:r>
            <a:r>
              <a:rPr lang="en-GB" b="0" i="0" dirty="0">
                <a:effectLst/>
                <a:latin typeface="Söhne"/>
              </a:rPr>
              <a:t> Identify and address any bugs, glitches, or usability issues that may have surfaced during Sprint 1. Ensure that the system is stable and reliable.</a:t>
            </a:r>
          </a:p>
          <a:p>
            <a:pPr algn="l">
              <a:buFont typeface="+mj-lt"/>
              <a:buAutoNum type="arabicPeriod"/>
            </a:pPr>
            <a:r>
              <a:rPr lang="en-GB" b="1" i="0" dirty="0">
                <a:effectLst/>
                <a:latin typeface="Söhne"/>
              </a:rPr>
              <a:t>Enhanced Ticket Management:</a:t>
            </a:r>
            <a:r>
              <a:rPr lang="en-GB" b="0" i="0" dirty="0">
                <a:effectLst/>
                <a:latin typeface="Söhne"/>
              </a:rPr>
              <a:t> Expand the ticket management features to include more advanced functionalities, such as assigning tickets to specific individuals or teams, setting priorities, and implementing due dates.</a:t>
            </a:r>
          </a:p>
          <a:p>
            <a:pPr algn="l">
              <a:buFont typeface="+mj-lt"/>
              <a:buAutoNum type="arabicPeriod"/>
            </a:pPr>
            <a:r>
              <a:rPr lang="en-GB" b="1" i="0" dirty="0">
                <a:effectLst/>
                <a:latin typeface="Söhne"/>
              </a:rPr>
              <a:t>Communication Enhancements:</a:t>
            </a:r>
            <a:r>
              <a:rPr lang="en-GB" b="0" i="0" dirty="0">
                <a:effectLst/>
                <a:latin typeface="Söhne"/>
              </a:rPr>
              <a:t> Improve communication channels within the system. Consider adding features like in-app messaging or chat functionality to facilitate real-time interactions between students and support staff.</a:t>
            </a:r>
          </a:p>
          <a:p>
            <a:pPr algn="l">
              <a:buFont typeface="+mj-lt"/>
              <a:buAutoNum type="arabicPeriod"/>
            </a:pPr>
            <a:r>
              <a:rPr lang="en-GB" b="1" i="0" dirty="0">
                <a:effectLst/>
                <a:latin typeface="Söhne"/>
              </a:rPr>
              <a:t>Integration with Existing Systems:</a:t>
            </a:r>
            <a:r>
              <a:rPr lang="en-GB" b="0" i="0" dirty="0">
                <a:effectLst/>
                <a:latin typeface="Söhne"/>
              </a:rPr>
              <a:t> Integrate the ticketing system with other relevant university systems, such as student databases, CRM systems, or knowledge bases, to provide a seamless experience and access to additional resources</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4C05E377-8BDE-B1DE-520E-9504BE2210EA}"/>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156818688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657D-0150-8C54-FEF9-E89B10AB3033}"/>
              </a:ext>
            </a:extLst>
          </p:cNvPr>
          <p:cNvSpPr>
            <a:spLocks noGrp="1"/>
          </p:cNvSpPr>
          <p:nvPr>
            <p:ph type="title"/>
          </p:nvPr>
        </p:nvSpPr>
        <p:spPr/>
        <p:txBody>
          <a:bodyPr/>
          <a:lstStyle/>
          <a:p>
            <a:r>
              <a:rPr lang="en-ZA" dirty="0"/>
              <a:t>Closing</a:t>
            </a:r>
          </a:p>
        </p:txBody>
      </p:sp>
      <p:sp>
        <p:nvSpPr>
          <p:cNvPr id="3" name="Content Placeholder 2">
            <a:extLst>
              <a:ext uri="{FF2B5EF4-FFF2-40B4-BE49-F238E27FC236}">
                <a16:creationId xmlns:a16="http://schemas.microsoft.com/office/drawing/2014/main" id="{86BFD9B8-6BBD-7330-5363-6955B95FDCE2}"/>
              </a:ext>
            </a:extLst>
          </p:cNvPr>
          <p:cNvSpPr>
            <a:spLocks noGrp="1"/>
          </p:cNvSpPr>
          <p:nvPr>
            <p:ph idx="1"/>
          </p:nvPr>
        </p:nvSpPr>
        <p:spPr/>
        <p:txBody>
          <a:bodyPr/>
          <a:lstStyle/>
          <a:p>
            <a:pPr algn="l"/>
            <a:r>
              <a:rPr lang="en-GB" b="0" i="0" dirty="0">
                <a:solidFill>
                  <a:srgbClr val="374151"/>
                </a:solidFill>
                <a:effectLst/>
                <a:latin typeface="Söhne"/>
              </a:rPr>
              <a:t>In closing, the presentation of our Minimum Viable Product for DUT Assist marks an important milestone in our journey to enhance the student support experience at DUT. We believe that this system has the potential to streamline and simplify the process of addressing student queries, providing efficient and responsive support, and ultimately improving the overall student experience. Our commitment to innovation and our dedication to ensuring that DUT remains at the forefront of educational excellence drive us forward.</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F4BF59C8-EC8B-AB75-2337-61CF78E66FC3}"/>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449904702"/>
      </p:ext>
    </p:extLst>
  </p:cSld>
  <p:clrMapOvr>
    <a:masterClrMapping/>
  </p:clrMapOvr>
  <p:transition spd="slow">
    <p:push dir="u"/>
  </p:transition>
</p:sld>
</file>

<file path=ppt/theme/theme1.xml><?xml version="1.0" encoding="utf-8"?>
<a:theme xmlns:a="http://schemas.openxmlformats.org/drawingml/2006/main" name="FadeVTI">
  <a:themeElements>
    <a:clrScheme name="gradient">
      <a:dk1>
        <a:sysClr val="windowText" lastClr="000000"/>
      </a:dk1>
      <a:lt1>
        <a:sysClr val="window" lastClr="FFFFFF"/>
      </a:lt1>
      <a:dk2>
        <a:srgbClr val="203040"/>
      </a:dk2>
      <a:lt2>
        <a:srgbClr val="ECF0F0"/>
      </a:lt2>
      <a:accent1>
        <a:srgbClr val="00BAC8"/>
      </a:accent1>
      <a:accent2>
        <a:srgbClr val="794DFF"/>
      </a:accent2>
      <a:accent3>
        <a:srgbClr val="00D17D"/>
      </a:accent3>
      <a:accent4>
        <a:srgbClr val="E69500"/>
      </a:accent4>
      <a:accent5>
        <a:srgbClr val="FE5D21"/>
      </a:accent5>
      <a:accent6>
        <a:srgbClr val="DA2A69"/>
      </a:accent6>
      <a:hlink>
        <a:srgbClr val="3E8FF1"/>
      </a:hlink>
      <a:folHlink>
        <a:srgbClr val="939393"/>
      </a:folHlink>
    </a:clrScheme>
    <a:fontScheme name="Custom 49">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deVTI" id="{1194088A-B135-4437-9FD8-7466BBC13A13}" vid="{B787DE2F-1995-45D8-A8E2-6B5CC521AC5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0CC96DAC106C4DB0F685A2BDE47857" ma:contentTypeVersion="14" ma:contentTypeDescription="Create a new document." ma:contentTypeScope="" ma:versionID="f9a193376159b6cfa04bf7944cd72ae1">
  <xsd:schema xmlns:xsd="http://www.w3.org/2001/XMLSchema" xmlns:xs="http://www.w3.org/2001/XMLSchema" xmlns:p="http://schemas.microsoft.com/office/2006/metadata/properties" xmlns:ns2="e728c4b2-71bf-4efa-b12b-96b715069948" xmlns:ns3="f33e0eee-b678-4718-a934-92feef8070ac" targetNamespace="http://schemas.microsoft.com/office/2006/metadata/properties" ma:root="true" ma:fieldsID="5a1509f7fa20a4d70212727368ab4170" ns2:_="" ns3:_="">
    <xsd:import namespace="e728c4b2-71bf-4efa-b12b-96b715069948"/>
    <xsd:import namespace="f33e0eee-b678-4718-a934-92feef8070a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28c4b2-71bf-4efa-b12b-96b7150699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c8d6dc28-6924-4f16-a62d-bca032ed2afe"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3e0eee-b678-4718-a934-92feef8070a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aaca26bf-4751-41cc-893a-ec836533beb2}" ma:internalName="TaxCatchAll" ma:showField="CatchAllData" ma:web="f33e0eee-b678-4718-a934-92feef8070a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33e0eee-b678-4718-a934-92feef8070ac" xsi:nil="true"/>
    <lcf76f155ced4ddcb4097134ff3c332f xmlns="e728c4b2-71bf-4efa-b12b-96b715069948">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42B453D4-9739-4E30-BAE3-8410164D83DA}"/>
</file>

<file path=customXml/itemProps2.xml><?xml version="1.0" encoding="utf-8"?>
<ds:datastoreItem xmlns:ds="http://schemas.openxmlformats.org/officeDocument/2006/customXml" ds:itemID="{16405E37-5A32-49E6-BF0F-381759CD1396}"/>
</file>

<file path=customXml/itemProps3.xml><?xml version="1.0" encoding="utf-8"?>
<ds:datastoreItem xmlns:ds="http://schemas.openxmlformats.org/officeDocument/2006/customXml" ds:itemID="{DB56B46F-EF58-4508-8690-1C01BCCD70B1}"/>
</file>

<file path=docProps/app.xml><?xml version="1.0" encoding="utf-8"?>
<Properties xmlns="http://schemas.openxmlformats.org/officeDocument/2006/extended-properties" xmlns:vt="http://schemas.openxmlformats.org/officeDocument/2006/docPropsVTypes">
  <TotalTime>46</TotalTime>
  <Words>773</Words>
  <Application>Microsoft Office PowerPoint</Application>
  <PresentationFormat>Widescreen</PresentationFormat>
  <Paragraphs>40</Paragraphs>
  <Slides>9</Slides>
  <Notes>0</Notes>
  <HiddenSlides>0</HiddenSlides>
  <MMClips>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FadeVTI</vt:lpstr>
      <vt:lpstr>MVP –  DUT ASSIST</vt:lpstr>
      <vt:lpstr>AGENDA</vt:lpstr>
      <vt:lpstr>Introduction</vt:lpstr>
      <vt:lpstr>Problem Statement</vt:lpstr>
      <vt:lpstr>Problem Statement</vt:lpstr>
      <vt:lpstr>MVP Scope – Sprint 1</vt:lpstr>
      <vt:lpstr>MVP Demo</vt:lpstr>
      <vt:lpstr>Next Steps</vt:lpstr>
      <vt:lpstr>Closing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MVP –  DUT ASSIST</dc:title>
  <dc:creator>Mishra Mohammad</dc:creator>
  <cp:lastModifiedBy>Cameron Pillay</cp:lastModifiedBy>
  <cp:revision>2</cp:revision>
  <dcterms:created xsi:type="dcterms:W3CDTF">2023-09-14T18:49:50Z</dcterms:created>
  <dcterms:modified xsi:type="dcterms:W3CDTF">2023-10-22T20:31:40Z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0x0101002A0CC96DAC106C4DB0F685A2BDE47857</vt:lpwstr>
  </property>
</Properties>
</file>

<file path=docProps/thumbnail.jpeg>
</file>